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7" r:id="rId3"/>
    <p:sldId id="292" r:id="rId4"/>
    <p:sldId id="282" r:id="rId5"/>
    <p:sldId id="281" r:id="rId6"/>
    <p:sldId id="270" r:id="rId7"/>
    <p:sldId id="289" r:id="rId8"/>
    <p:sldId id="275" r:id="rId9"/>
    <p:sldId id="287" r:id="rId10"/>
    <p:sldId id="263" r:id="rId11"/>
    <p:sldId id="265" r:id="rId12"/>
    <p:sldId id="294" r:id="rId13"/>
    <p:sldId id="295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FF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2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939BBF1-FD4A-44ED-A543-CDDE6C9ACA00}" type="datetimeFigureOut">
              <a:rPr lang="en-US" smtClean="0"/>
              <a:pPr/>
              <a:t>9/21/2015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over dir="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2513" b="43453"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0" y="4648200"/>
            <a:ext cx="9144000" cy="2209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248400"/>
            <a:ext cx="8534400" cy="457200"/>
          </a:xfrm>
        </p:spPr>
        <p:txBody>
          <a:bodyPr>
            <a:normAutofit/>
          </a:bodyPr>
          <a:lstStyle/>
          <a:p>
            <a:pPr algn="ctr"/>
            <a:r>
              <a:rPr lang="en-US" sz="1500" b="1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CATECHETICAL TEXTBOOK SERIES OF THE SYRO - MALABAR CHURCH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 rot="16200000">
            <a:off x="-1752601" y="1981200"/>
            <a:ext cx="4572000" cy="6096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normalizeH="0" baseline="0" noProof="0" dirty="0">
                <a:solidFill>
                  <a:srgbClr val="FFFF00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ON THE PATH OF SALVATION - 2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800600"/>
            <a:ext cx="8534400" cy="1828800"/>
          </a:xfrm>
          <a:prstGeom prst="rect">
            <a:avLst/>
          </a:prstGeom>
        </p:spPr>
        <p:txBody>
          <a:bodyPr vert="horz" anchor="t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ooper Std Black" pitchFamily="18" charset="0"/>
                <a:ea typeface="+mj-ea"/>
                <a:cs typeface="Times New Roman" pitchFamily="18" charset="0"/>
              </a:rPr>
              <a:t>GOD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THE SAVIOUR</a:t>
            </a:r>
            <a:endParaRPr kumimoji="0" lang="en-US" sz="4500" b="1" i="0" u="none" strike="noStrike" kern="1200" cap="none" spc="0" normalizeH="0" baseline="0" noProof="0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Cooper Std Black" pitchFamily="18" charset="0"/>
              <a:ea typeface="+mj-ea"/>
              <a:cs typeface="Arial" pitchFamily="34" charset="0"/>
            </a:endParaRPr>
          </a:p>
        </p:txBody>
      </p:sp>
      <p:sp>
        <p:nvSpPr>
          <p:cNvPr id="9" name="Chord 8"/>
          <p:cNvSpPr/>
          <p:nvPr/>
        </p:nvSpPr>
        <p:spPr>
          <a:xfrm rot="1474083">
            <a:off x="8018000" y="5345893"/>
            <a:ext cx="1765689" cy="1199332"/>
          </a:xfrm>
          <a:prstGeom prst="chord">
            <a:avLst>
              <a:gd name="adj1" fmla="val 2689439"/>
              <a:gd name="adj2" fmla="val 161592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0" y="5334000"/>
            <a:ext cx="685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atin typeface="Cooper Std Black" pitchFamily="18" charset="0"/>
              </a:rPr>
              <a:t>2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 t="2475" b="43453"/>
          <a:stretch>
            <a:fillRect/>
          </a:stretch>
        </p:blipFill>
        <p:spPr bwMode="auto">
          <a:xfrm>
            <a:off x="762000" y="0"/>
            <a:ext cx="7543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ounded Rectangle 21"/>
          <p:cNvSpPr/>
          <p:nvPr/>
        </p:nvSpPr>
        <p:spPr>
          <a:xfrm>
            <a:off x="228600" y="76200"/>
            <a:ext cx="8686800" cy="1524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3152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500" cap="none" dirty="0"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Looking at the pictures</a:t>
            </a:r>
            <a:br>
              <a:rPr lang="en-US" sz="3500" cap="none" dirty="0"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3500" cap="none" dirty="0"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can you narrate the story?</a:t>
            </a:r>
          </a:p>
        </p:txBody>
      </p:sp>
      <p:pic>
        <p:nvPicPr>
          <p:cNvPr id="4098" name="Picture 2" descr="C:\Users\user\Desktop\Bitmap in Lesson4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828800"/>
            <a:ext cx="8662716" cy="4800600"/>
          </a:xfrm>
          <a:prstGeom prst="rect">
            <a:avLst/>
          </a:prstGeom>
          <a:noFill/>
        </p:spPr>
      </p:pic>
      <p:sp>
        <p:nvSpPr>
          <p:cNvPr id="16" name="Rounded Rectangle 15"/>
          <p:cNvSpPr/>
          <p:nvPr/>
        </p:nvSpPr>
        <p:spPr>
          <a:xfrm>
            <a:off x="152400" y="1828800"/>
            <a:ext cx="2895600" cy="2362200"/>
          </a:xfrm>
          <a:prstGeom prst="round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3048000" y="1828800"/>
            <a:ext cx="2971800" cy="2362200"/>
          </a:xfrm>
          <a:prstGeom prst="round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6019800" y="1828800"/>
            <a:ext cx="2895600" cy="2362200"/>
          </a:xfrm>
          <a:prstGeom prst="round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6019800" y="4191000"/>
            <a:ext cx="2895600" cy="2514600"/>
          </a:xfrm>
          <a:prstGeom prst="round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3124200" y="4191000"/>
            <a:ext cx="2895600" cy="2514600"/>
          </a:xfrm>
          <a:prstGeom prst="round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228600" y="4267200"/>
            <a:ext cx="2819400" cy="2438400"/>
          </a:xfrm>
          <a:prstGeom prst="roundRect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2590800" y="4800600"/>
            <a:ext cx="304800" cy="2057400"/>
          </a:xfrm>
          <a:prstGeom prst="rect">
            <a:avLst/>
          </a:prstGeom>
          <a:solidFill>
            <a:srgbClr val="0066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343400" y="609600"/>
            <a:ext cx="4724400" cy="3505200"/>
          </a:xfrm>
          <a:prstGeom prst="roundRect">
            <a:avLst>
              <a:gd name="adj" fmla="val 2109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743200" y="1828800"/>
            <a:ext cx="2362200" cy="1752600"/>
          </a:xfrm>
          <a:prstGeom prst="ellipse">
            <a:avLst/>
          </a:prstGeom>
          <a:gradFill>
            <a:gsLst>
              <a:gs pos="0">
                <a:srgbClr val="FFFF00"/>
              </a:gs>
              <a:gs pos="50000">
                <a:srgbClr val="FFC000"/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81000" y="1828800"/>
            <a:ext cx="2362200" cy="1752600"/>
          </a:xfrm>
          <a:prstGeom prst="ellipse">
            <a:avLst/>
          </a:prstGeom>
          <a:gradFill>
            <a:gsLst>
              <a:gs pos="0">
                <a:srgbClr val="FFFF00"/>
              </a:gs>
              <a:gs pos="50000">
                <a:srgbClr val="FFC000"/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08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600200" y="304800"/>
            <a:ext cx="2362200" cy="1752600"/>
          </a:xfrm>
          <a:prstGeom prst="ellipse">
            <a:avLst/>
          </a:prstGeom>
          <a:gradFill>
            <a:gsLst>
              <a:gs pos="0">
                <a:srgbClr val="FFFF00"/>
              </a:gs>
              <a:gs pos="50000">
                <a:srgbClr val="FFC000"/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62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524000" y="3352800"/>
            <a:ext cx="2362200" cy="1752600"/>
          </a:xfrm>
          <a:prstGeom prst="ellipse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FFC000"/>
              </a:gs>
              <a:gs pos="100000">
                <a:srgbClr val="FFFF00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057400" y="1905000"/>
            <a:ext cx="1447800" cy="1600200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50000"/>
                  <a:shade val="30000"/>
                  <a:satMod val="115000"/>
                </a:schemeClr>
              </a:gs>
              <a:gs pos="50000">
                <a:schemeClr val="accent2">
                  <a:lumMod val="50000"/>
                  <a:shade val="67500"/>
                  <a:satMod val="115000"/>
                </a:schemeClr>
              </a:gs>
              <a:gs pos="100000">
                <a:schemeClr val="accent2">
                  <a:lumMod val="50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0" y="762000"/>
            <a:ext cx="4419600" cy="914400"/>
          </a:xfrm>
        </p:spPr>
        <p:txBody>
          <a:bodyPr>
            <a:noAutofit/>
          </a:bodyPr>
          <a:lstStyle/>
          <a:p>
            <a:pPr lvl="0" algn="just">
              <a:buNone/>
            </a:pPr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Any one of these little ones</a:t>
            </a:r>
          </a:p>
          <a:p>
            <a:pPr lvl="0" algn="just">
              <a:buNone/>
            </a:pPr>
            <a:endParaRPr lang="en-US" sz="25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buNone/>
            </a:pPr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Be damned</a:t>
            </a:r>
          </a:p>
          <a:p>
            <a:pPr lvl="0" algn="ctr">
              <a:buNone/>
            </a:pPr>
            <a:endParaRPr lang="en-US" sz="25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buNone/>
            </a:pPr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My heavenly Father</a:t>
            </a:r>
          </a:p>
          <a:p>
            <a:pPr lvl="0" algn="ctr">
              <a:buNone/>
            </a:pPr>
            <a:endParaRPr lang="en-US" sz="25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buNone/>
            </a:pPr>
            <a:r>
              <a:rPr lang="en-US" sz="2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Does not like</a:t>
            </a:r>
          </a:p>
          <a:p>
            <a:pPr lvl="0" algn="ctr">
              <a:buNone/>
            </a:pPr>
            <a:endParaRPr lang="en-US" sz="25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buNone/>
            </a:pPr>
            <a:endParaRPr lang="en-US" sz="25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 algn="just">
              <a:buNone/>
            </a:pPr>
            <a:endParaRPr lang="en-US" sz="25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905000" y="685800"/>
            <a:ext cx="1676400" cy="9144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does</a:t>
            </a:r>
          </a:p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not like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276600" y="1981200"/>
            <a:ext cx="1676400" cy="9144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Any one</a:t>
            </a:r>
          </a:p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of these</a:t>
            </a:r>
          </a:p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little ones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57200" y="1981200"/>
            <a:ext cx="1676400" cy="9144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My</a:t>
            </a:r>
          </a:p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heavenly</a:t>
            </a:r>
          </a:p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Father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905000" y="3733800"/>
            <a:ext cx="1676400" cy="9144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be</a:t>
            </a:r>
          </a:p>
          <a:p>
            <a:pPr marL="342900" lvl="0" indent="-342900" algn="ctr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en-US" sz="2500" dirty="0">
                <a:latin typeface="Arial" pitchFamily="34" charset="0"/>
                <a:cs typeface="Arial" pitchFamily="34" charset="0"/>
              </a:rPr>
              <a:t>damned</a:t>
            </a:r>
            <a:endParaRPr kumimoji="0" lang="en-US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9" name="32-Point Star 18"/>
          <p:cNvSpPr/>
          <p:nvPr/>
        </p:nvSpPr>
        <p:spPr>
          <a:xfrm>
            <a:off x="2133600" y="2057400"/>
            <a:ext cx="1295400" cy="1295400"/>
          </a:xfrm>
          <a:prstGeom prst="star32">
            <a:avLst/>
          </a:prstGeom>
          <a:gradFill flip="none" rotWithShape="1">
            <a:gsLst>
              <a:gs pos="0">
                <a:srgbClr val="FFFF00"/>
              </a:gs>
              <a:gs pos="50000">
                <a:srgbClr val="FFC000"/>
              </a:gs>
              <a:gs pos="100000">
                <a:srgbClr val="FFFF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ightning Bolt 22"/>
          <p:cNvSpPr/>
          <p:nvPr/>
        </p:nvSpPr>
        <p:spPr>
          <a:xfrm rot="5400000">
            <a:off x="3009900" y="4914900"/>
            <a:ext cx="1371600" cy="1600200"/>
          </a:xfrm>
          <a:prstGeom prst="lightningBolt">
            <a:avLst/>
          </a:prstGeom>
          <a:solidFill>
            <a:srgbClr val="0066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Lightning Bolt 23"/>
          <p:cNvSpPr/>
          <p:nvPr/>
        </p:nvSpPr>
        <p:spPr>
          <a:xfrm rot="5400000" flipV="1">
            <a:off x="1104900" y="4381500"/>
            <a:ext cx="1371600" cy="1600200"/>
          </a:xfrm>
          <a:prstGeom prst="lightningBolt">
            <a:avLst/>
          </a:prstGeom>
          <a:solidFill>
            <a:srgbClr val="0066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loud Callout 7"/>
          <p:cNvSpPr/>
          <p:nvPr/>
        </p:nvSpPr>
        <p:spPr>
          <a:xfrm>
            <a:off x="1905000" y="1066800"/>
            <a:ext cx="4038600" cy="4038600"/>
          </a:xfrm>
          <a:prstGeom prst="cloudCallout">
            <a:avLst>
              <a:gd name="adj1" fmla="val 87502"/>
              <a:gd name="adj2" fmla="val 86861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" y="1981200"/>
            <a:ext cx="8991600" cy="2362200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81200"/>
            <a:ext cx="73152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Let us pray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2819400"/>
            <a:ext cx="6934200" cy="1143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God, our loving Father, who comes after us, we praise You.</a:t>
            </a:r>
          </a:p>
        </p:txBody>
      </p:sp>
      <p:pic>
        <p:nvPicPr>
          <p:cNvPr id="7170" name="Picture 2" descr="C:\Users\user\Desktop\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2286000"/>
            <a:ext cx="1865312" cy="371229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2590800" y="1066800"/>
            <a:ext cx="4038600" cy="403860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6200" y="1981200"/>
            <a:ext cx="8991600" cy="2362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9812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  <a:t>My decision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153400" cy="914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 will not offend my God by sin.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1143000"/>
            <a:ext cx="9144000" cy="50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6002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  <a:t>Find out the answer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2667000"/>
            <a:ext cx="8686800" cy="1447800"/>
          </a:xfrm>
        </p:spPr>
        <p:txBody>
          <a:bodyPr>
            <a:noAutofit/>
          </a:bodyPr>
          <a:lstStyle/>
          <a:p>
            <a:pPr marL="457200" indent="-457200" algn="just">
              <a:lnSpc>
                <a:spcPct val="150000"/>
              </a:lnSpc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	Why did Adam and Eve hide when they heard the footsteps of God?</a:t>
            </a:r>
          </a:p>
          <a:p>
            <a:pPr marL="457200" indent="-457200">
              <a:lnSpc>
                <a:spcPct val="150000"/>
              </a:lnSpc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	What is special about our God?</a:t>
            </a:r>
          </a:p>
          <a:p>
            <a:pPr marL="457200" indent="-457200">
              <a:lnSpc>
                <a:spcPct val="150000"/>
              </a:lnSpc>
              <a:buNone/>
            </a:pPr>
            <a:endParaRPr lang="en-US" sz="2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981200"/>
            <a:ext cx="914400" cy="15240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10800000">
            <a:off x="8229600" y="1981200"/>
            <a:ext cx="914400" cy="15240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</p:spPr>
      </p:pic>
      <p:pic>
        <p:nvPicPr>
          <p:cNvPr id="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357544"/>
            <a:ext cx="1524000" cy="207145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14400" y="4343400"/>
            <a:ext cx="7315200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0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Thank </a:t>
            </a:r>
            <a:r>
              <a:rPr lang="en-US" sz="50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you</a:t>
            </a:r>
            <a:endParaRPr lang="en-US" sz="50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oper Std Black" pitchFamily="18" charset="0"/>
              <a:cs typeface="Arial" pitchFamily="34" charset="0"/>
            </a:endParaRP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266774">
            <a:off x="3962138" y="3504262"/>
            <a:ext cx="1257057" cy="92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685800" y="304800"/>
            <a:ext cx="5562600" cy="990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9144000" cy="1295400"/>
          </a:xfrm>
          <a:effectLst/>
        </p:spPr>
        <p:txBody>
          <a:bodyPr>
            <a:normAutofit fontScale="90000"/>
          </a:bodyPr>
          <a:lstStyle/>
          <a:p>
            <a:pPr algn="ctr"/>
            <a:r>
              <a:rPr lang="en-US" sz="2800" cap="none" dirty="0">
                <a:solidFill>
                  <a:srgbClr val="002060"/>
                </a:solidFill>
                <a:effectLst/>
                <a:latin typeface="Cooper Std Black" pitchFamily="18" charset="0"/>
                <a:cs typeface="Arial" pitchFamily="34" charset="0"/>
              </a:rPr>
              <a:t>Lesson 4</a:t>
            </a:r>
            <a: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  <a:t/>
            </a:r>
            <a:b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3900" cap="none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THE PUNISHMENT OF SIN</a:t>
            </a:r>
          </a:p>
        </p:txBody>
      </p:sp>
      <p:pic>
        <p:nvPicPr>
          <p:cNvPr id="7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481836"/>
            <a:ext cx="2895600" cy="737364"/>
          </a:xfrm>
          <a:prstGeom prst="rect">
            <a:avLst/>
          </a:prstGeom>
          <a:noFill/>
        </p:spPr>
      </p:pic>
      <p:pic>
        <p:nvPicPr>
          <p:cNvPr id="9" name="Picture 4" descr="C:\Users\user\Desktop\Bitmap in Lesson3.cd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133600"/>
            <a:ext cx="8594174" cy="4515133"/>
          </a:xfrm>
          <a:prstGeom prst="rect">
            <a:avLst/>
          </a:prstGeom>
          <a:ln w="38100">
            <a:solidFill>
              <a:srgbClr val="00B050"/>
            </a:solidFill>
          </a:ln>
          <a:effectLst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user\Desktop\garden-of-eden-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228600" y="152400"/>
            <a:ext cx="8686800" cy="2362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2600" y="228600"/>
            <a:ext cx="66294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Arial" pitchFamily="34" charset="0"/>
                <a:cs typeface="Arial" pitchFamily="34" charset="0"/>
              </a:rPr>
              <a:t>One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evening God came to the Garden of Eden to see Adam and Eve. When they heard His footsteps, they were frightened.</a:t>
            </a:r>
          </a:p>
          <a:p>
            <a:pPr algn="ctr"/>
            <a:r>
              <a:rPr lang="en-US" sz="2200" b="1" dirty="0" smtClean="0">
                <a:solidFill>
                  <a:srgbClr val="FF00FF"/>
                </a:solidFill>
                <a:latin typeface="Cooper Std Black" pitchFamily="18" charset="0"/>
                <a:cs typeface="Arial" pitchFamily="34" charset="0"/>
              </a:rPr>
              <a:t>Adam </a:t>
            </a:r>
            <a:r>
              <a:rPr lang="en-US" sz="2200" b="1" dirty="0">
                <a:solidFill>
                  <a:srgbClr val="FF00FF"/>
                </a:solidFill>
                <a:latin typeface="Cooper Std Black" pitchFamily="18" charset="0"/>
                <a:cs typeface="Arial" pitchFamily="34" charset="0"/>
              </a:rPr>
              <a:t>and Eve ran away and hid themselves among the trees. 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(Genesis 3:8)</a:t>
            </a:r>
          </a:p>
        </p:txBody>
      </p:sp>
      <p:pic>
        <p:nvPicPr>
          <p:cNvPr id="6147" name="Picture 3" descr="C:\Users\user\Desktop\Bitmap in Lesson3.cd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569268"/>
            <a:ext cx="7848601" cy="528873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" name="Picture 2" descr="C:\Users\user\Desktop\eden-garden-in-bible-lssjjawjl.jpg"/>
          <p:cNvPicPr>
            <a:picLocks noChangeAspect="1" noChangeArrowheads="1"/>
          </p:cNvPicPr>
          <p:nvPr/>
        </p:nvPicPr>
        <p:blipFill>
          <a:blip r:embed="rId4" cstate="print">
            <a:lum bright="20000" contrast="40000"/>
          </a:blip>
          <a:srcRect r="43051" b="27060"/>
          <a:stretch>
            <a:fillRect/>
          </a:stretch>
        </p:blipFill>
        <p:spPr bwMode="auto">
          <a:xfrm>
            <a:off x="0" y="1524000"/>
            <a:ext cx="5105400" cy="4577255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Users\user\Desktop\garden-of-eden-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garden-of-eden.jpg"/>
          <p:cNvPicPr>
            <a:picLocks noChangeAspect="1" noChangeArrowheads="1"/>
          </p:cNvPicPr>
          <p:nvPr/>
        </p:nvPicPr>
        <p:blipFill>
          <a:blip r:embed="rId3" cstate="print"/>
          <a:srcRect t="735"/>
          <a:stretch>
            <a:fillRect/>
          </a:stretch>
        </p:blipFill>
        <p:spPr bwMode="auto">
          <a:xfrm>
            <a:off x="-1" y="0"/>
            <a:ext cx="5343679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" name="Rounded Rectangle 8"/>
          <p:cNvSpPr/>
          <p:nvPr/>
        </p:nvSpPr>
        <p:spPr>
          <a:xfrm>
            <a:off x="4876800" y="990600"/>
            <a:ext cx="3962400" cy="4953000"/>
          </a:xfrm>
          <a:prstGeom prst="roundRect">
            <a:avLst>
              <a:gd name="adj" fmla="val 15552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953000" y="1219200"/>
            <a:ext cx="3810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God felt sad when Adam and Eve, whom he created 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 His own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Image and likeness, 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moved away from Him. 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He sought after them.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They did not have the courage to face God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since they acted against 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His command. 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Since they acted against His command they got proper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punishment. God expelled them from the Garden of Eden.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mormon-endowment-adam-e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8480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457200" y="228600"/>
            <a:ext cx="8686800" cy="1143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057400" y="279737"/>
            <a:ext cx="701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Even then, He was merciful towards them. With a compassionate heart, He promised </a:t>
            </a:r>
          </a:p>
          <a:p>
            <a:pPr algn="ctr"/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2000" b="1" dirty="0" err="1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Saviour</a:t>
            </a:r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for them.</a:t>
            </a:r>
          </a:p>
        </p:txBody>
      </p:sp>
      <p:pic>
        <p:nvPicPr>
          <p:cNvPr id="7" name="Picture 2" descr="C:\Users\user\Desktop\eden-garden-in-bible-lssjjawjl.jpg"/>
          <p:cNvPicPr>
            <a:picLocks noChangeAspect="1" noChangeArrowheads="1"/>
          </p:cNvPicPr>
          <p:nvPr/>
        </p:nvPicPr>
        <p:blipFill>
          <a:blip r:embed="rId3" cstate="print">
            <a:lum bright="20000" contrast="40000"/>
          </a:blip>
          <a:srcRect r="43051" b="27060"/>
          <a:stretch>
            <a:fillRect/>
          </a:stretch>
        </p:blipFill>
        <p:spPr bwMode="auto">
          <a:xfrm>
            <a:off x="0" y="228599"/>
            <a:ext cx="4114800" cy="3689131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garden-of-eden-1440x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228600" y="304800"/>
            <a:ext cx="8686800" cy="15240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04800" y="381000"/>
            <a:ext cx="609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B0F0"/>
                </a:solidFill>
                <a:latin typeface="Cooper Std Black" pitchFamily="18" charset="0"/>
                <a:cs typeface="Arial" pitchFamily="34" charset="0"/>
              </a:rPr>
              <a:t>God loves each and every one of us.</a:t>
            </a:r>
          </a:p>
          <a:p>
            <a:pPr algn="ctr"/>
            <a:r>
              <a:rPr lang="en-US" sz="2000" b="1" dirty="0">
                <a:solidFill>
                  <a:srgbClr val="00B0F0"/>
                </a:solidFill>
                <a:latin typeface="Cooper Std Black" pitchFamily="18" charset="0"/>
                <a:cs typeface="Arial" pitchFamily="34" charset="0"/>
              </a:rPr>
              <a:t>When we sin, He feels sad and He is pained.</a:t>
            </a:r>
          </a:p>
          <a:p>
            <a:pPr algn="ctr"/>
            <a:endParaRPr lang="en-US" sz="2000" b="1" dirty="0">
              <a:solidFill>
                <a:srgbClr val="00B0F0"/>
              </a:solidFill>
              <a:latin typeface="Cooper Std Black" pitchFamily="18" charset="0"/>
              <a:cs typeface="Arial" pitchFamily="34" charset="0"/>
            </a:endParaRPr>
          </a:p>
          <a:p>
            <a:pPr algn="ctr"/>
            <a:r>
              <a:rPr lang="en-US" sz="2000" b="1" dirty="0">
                <a:solidFill>
                  <a:srgbClr val="FF00FF"/>
                </a:solidFill>
                <a:latin typeface="Cooper Std Black" pitchFamily="18" charset="0"/>
                <a:cs typeface="Arial" pitchFamily="34" charset="0"/>
              </a:rPr>
              <a:t>Sin takes the joy away.</a:t>
            </a:r>
          </a:p>
        </p:txBody>
      </p:sp>
      <p:pic>
        <p:nvPicPr>
          <p:cNvPr id="2052" name="Picture 4" descr="C:\Users\user\Desktop\Bitmap in Lesson3.cd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9906" y="2438400"/>
            <a:ext cx="7542094" cy="39624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7" descr="DSC02866.JPG"/>
          <p:cNvPicPr>
            <a:picLocks noChangeAspect="1"/>
          </p:cNvPicPr>
          <p:nvPr/>
        </p:nvPicPr>
        <p:blipFill>
          <a:blip r:embed="rId4" cstate="print">
            <a:lum bright="10000" contrast="40000"/>
          </a:blip>
          <a:stretch>
            <a:fillRect/>
          </a:stretch>
        </p:blipFill>
        <p:spPr>
          <a:xfrm>
            <a:off x="5867400" y="304800"/>
            <a:ext cx="2667000" cy="1800654"/>
          </a:xfrm>
          <a:prstGeom prst="rect">
            <a:avLst/>
          </a:prstGeom>
          <a:ln w="76200">
            <a:noFill/>
          </a:ln>
          <a:effectLst>
            <a:softEdge rad="635000"/>
          </a:effec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228600" y="4343400"/>
            <a:ext cx="8686800" cy="2133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62000" y="4648200"/>
            <a:ext cx="7696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rial" pitchFamily="34" charset="0"/>
                <a:cs typeface="Arial" pitchFamily="34" charset="0"/>
              </a:rPr>
              <a:t>Have you ever been punished by your parents?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Eventhough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they  punish, don't they show  love towards you? When we commit mistakes God punishes us, still He loves us. </a:t>
            </a:r>
          </a:p>
          <a:p>
            <a:pPr algn="ctr"/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God came in search of Adam and Eve who disobeyed Him. In the same way, He comes after us.</a:t>
            </a:r>
          </a:p>
        </p:txBody>
      </p:sp>
      <p:pic>
        <p:nvPicPr>
          <p:cNvPr id="8" name="Picture 2" descr="C:\Users\user\Desktop\eden-garden-in-bible-lssjjawjl.jpg"/>
          <p:cNvPicPr>
            <a:picLocks noChangeAspect="1" noChangeArrowheads="1"/>
          </p:cNvPicPr>
          <p:nvPr/>
        </p:nvPicPr>
        <p:blipFill>
          <a:blip r:embed="rId3" cstate="print">
            <a:lum bright="20000" contrast="40000"/>
          </a:blip>
          <a:srcRect r="43051" b="27060"/>
          <a:stretch>
            <a:fillRect/>
          </a:stretch>
        </p:blipFill>
        <p:spPr bwMode="auto">
          <a:xfrm>
            <a:off x="0" y="228598"/>
            <a:ext cx="5099540" cy="4572001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0" name="Rounded Rectangle 9"/>
          <p:cNvSpPr/>
          <p:nvPr/>
        </p:nvSpPr>
        <p:spPr>
          <a:xfrm>
            <a:off x="4343400" y="914400"/>
            <a:ext cx="4724400" cy="2971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800600" y="1422737"/>
            <a:ext cx="3810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Even if we move away from Him through sin, He is always in search of us.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00600" y="2721114"/>
            <a:ext cx="381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Our God is a God who comes after us.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2" grpId="0" build="p"/>
      <p:bldP spid="1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6-Point Star 7"/>
          <p:cNvSpPr/>
          <p:nvPr/>
        </p:nvSpPr>
        <p:spPr>
          <a:xfrm>
            <a:off x="4343400" y="457200"/>
            <a:ext cx="4038600" cy="4038600"/>
          </a:xfrm>
          <a:prstGeom prst="star16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09600" y="838200"/>
            <a:ext cx="7924800" cy="5562600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819400" y="3101876"/>
            <a:ext cx="5410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We have found a friend in Jesus,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  O how he loves!</a:t>
            </a:r>
          </a:p>
          <a:p>
            <a:r>
              <a:rPr lang="en-US" dirty="0" err="1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'Tis</a:t>
            </a:r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his great desire to bless us,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  O how he loves!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Though we sin he will forgive us,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If we're lost come searching for us,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By our names he gently calls us,</a:t>
            </a:r>
          </a:p>
          <a:p>
            <a:r>
              <a:rPr lang="en-US" dirty="0">
                <a:solidFill>
                  <a:srgbClr val="FF00FF"/>
                </a:solidFill>
                <a:latin typeface="Arial" pitchFamily="34" charset="0"/>
                <a:cs typeface="Arial" pitchFamily="34" charset="0"/>
              </a:rPr>
              <a:t>   O how he loves!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0" y="2036058"/>
            <a:ext cx="4572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0070C0"/>
                </a:solidFill>
                <a:latin typeface="Cooper Std Black" pitchFamily="18" charset="0"/>
                <a:cs typeface="Times New Roman" pitchFamily="18" charset="0"/>
              </a:rPr>
              <a:t>LET US SING</a:t>
            </a:r>
          </a:p>
        </p:txBody>
      </p:sp>
      <p:pic>
        <p:nvPicPr>
          <p:cNvPr id="6147" name="Picture 3" descr="C:\Users\user\Desktop\Bitmap in 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286000"/>
            <a:ext cx="1752600" cy="261759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ounded Rectangle 23"/>
          <p:cNvSpPr/>
          <p:nvPr/>
        </p:nvSpPr>
        <p:spPr>
          <a:xfrm>
            <a:off x="152400" y="228600"/>
            <a:ext cx="8839200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0" y="990600"/>
            <a:ext cx="9144000" cy="838200"/>
          </a:xfrm>
        </p:spPr>
        <p:txBody>
          <a:bodyPr>
            <a:noAutofit/>
          </a:bodyPr>
          <a:lstStyle/>
          <a:p>
            <a:pPr algn="ctr"/>
            <a:r>
              <a:rPr lang="en-US" sz="3500" cap="none" dirty="0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  <a:t>Give </a:t>
            </a:r>
            <a:r>
              <a:rPr lang="en-US" sz="3500" cap="none" dirty="0" err="1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  <a:t>colour</a:t>
            </a:r>
            <a:r>
              <a:rPr lang="en-US" sz="3500" cap="none" dirty="0">
                <a:solidFill>
                  <a:srgbClr val="006600"/>
                </a:solidFill>
                <a:effectLst/>
                <a:latin typeface="Cooper Std Black" pitchFamily="18" charset="0"/>
                <a:cs typeface="Times New Roman" pitchFamily="18" charset="0"/>
              </a:rPr>
              <a:t> and fill in</a:t>
            </a:r>
            <a:endParaRPr lang="en-US" sz="2500" cap="none" dirty="0"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914400" y="1981200"/>
            <a:ext cx="70104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50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Our God</a:t>
            </a:r>
            <a:endParaRPr kumimoji="0" lang="en-US" sz="5000" b="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0" y="3657600"/>
            <a:ext cx="91440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sz="500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is one who comes after us.</a:t>
            </a:r>
            <a:endParaRPr kumimoji="0" lang="en-US" sz="5000" b="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2" grpId="0"/>
      <p:bldP spid="3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730</TotalTime>
  <Words>402</Words>
  <Application>Microsoft Office PowerPoint</Application>
  <PresentationFormat>On-screen Show (4:3)</PresentationFormat>
  <Paragraphs>67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Trek</vt:lpstr>
      <vt:lpstr>CATECHETICAL TEXTBOOK SERIES OF THE SYRO - MALABAR CHURCH</vt:lpstr>
      <vt:lpstr>Lesson 4  THE PUNISHMENT OF SIN</vt:lpstr>
      <vt:lpstr>Slide 3</vt:lpstr>
      <vt:lpstr>Slide 4</vt:lpstr>
      <vt:lpstr>Slide 5</vt:lpstr>
      <vt:lpstr>Slide 6</vt:lpstr>
      <vt:lpstr>Slide 7</vt:lpstr>
      <vt:lpstr>Slide 8</vt:lpstr>
      <vt:lpstr>Give colour and fill in</vt:lpstr>
      <vt:lpstr>Looking at the pictures can you narrate the story?</vt:lpstr>
      <vt:lpstr>Slide 11</vt:lpstr>
      <vt:lpstr>Let us pray</vt:lpstr>
      <vt:lpstr>My decision</vt:lpstr>
      <vt:lpstr>Find out the answer</vt:lpstr>
      <vt:lpstr>Slide 15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 OUR SAVIOUR</dc:title>
  <dc:creator>in213679</dc:creator>
  <cp:lastModifiedBy>smcc</cp:lastModifiedBy>
  <cp:revision>280</cp:revision>
  <dcterms:created xsi:type="dcterms:W3CDTF">2014-03-08T17:50:03Z</dcterms:created>
  <dcterms:modified xsi:type="dcterms:W3CDTF">2015-09-21T10:21:36Z</dcterms:modified>
</cp:coreProperties>
</file>